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8" r:id="rId1"/>
    <p:sldMasterId id="2147483649" r:id="rId2"/>
    <p:sldMasterId id="2147483650" r:id="rId3"/>
  </p:sldMasterIdLst>
  <p:notesMasterIdLst>
    <p:notesMasterId r:id="rId14"/>
  </p:notesMasterIdLst>
  <p:sldIdLst>
    <p:sldId id="260" r:id="rId4"/>
    <p:sldId id="261" r:id="rId5"/>
    <p:sldId id="262" r:id="rId6"/>
    <p:sldId id="263" r:id="rId7"/>
    <p:sldId id="264" r:id="rId8"/>
    <p:sldId id="265" r:id="rId9"/>
    <p:sldId id="266" r:id="rId10"/>
    <p:sldId id="269" r:id="rId11"/>
    <p:sldId id="270" r:id="rId12"/>
    <p:sldId id="272" r:id="rId13"/>
  </p:sldIdLst>
  <p:sldSz cx="9144000" cy="6858000" type="screen4x3"/>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6"/>
    <p:restoredTop sz="74257"/>
  </p:normalViewPr>
  <p:slideViewPr>
    <p:cSldViewPr>
      <p:cViewPr varScale="1">
        <p:scale>
          <a:sx n="57" d="100"/>
          <a:sy n="57" d="100"/>
        </p:scale>
        <p:origin x="840"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5122"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2137000967"/>
      </p:ext>
    </p:extLst>
  </p:cSld>
  <p:clrMap bg1="lt1" tx1="dk1" bg2="lt2" tx2="dk2" accent1="accent1" accent2="accent2" accent3="accent3" accent4="accent4" accent5="accent5" accent6="accent6" hlink="hlink" folHlink="folHlink"/>
  <p:notesStyle>
    <a:lvl1pPr algn="l" defTabSz="406400" rtl="0" eaLnBrk="0" fontAlgn="base" hangingPunct="0">
      <a:spcBef>
        <a:spcPct val="0"/>
      </a:spcBef>
      <a:spcAft>
        <a:spcPct val="0"/>
      </a:spcAft>
      <a:defRPr sz="1400" kern="1200">
        <a:solidFill>
          <a:srgbClr val="000000"/>
        </a:solidFill>
        <a:latin typeface="Lucida Grande" charset="0"/>
        <a:ea typeface="Lucida Grande" charset="0"/>
        <a:cs typeface="Lucida Grande" charset="0"/>
        <a:sym typeface="Lucida Grande" charset="0"/>
      </a:defRPr>
    </a:lvl1pPr>
    <a:lvl2pPr marL="228600" algn="l" defTabSz="406400" rtl="0" eaLnBrk="0" fontAlgn="base" hangingPunct="0">
      <a:spcBef>
        <a:spcPct val="0"/>
      </a:spcBef>
      <a:spcAft>
        <a:spcPct val="0"/>
      </a:spcAft>
      <a:defRPr sz="1400" kern="1200">
        <a:solidFill>
          <a:srgbClr val="000000"/>
        </a:solidFill>
        <a:latin typeface="Lucida Grande" charset="0"/>
        <a:ea typeface="Lucida Grande" charset="0"/>
        <a:cs typeface="Lucida Grande" charset="0"/>
        <a:sym typeface="Lucida Grande" charset="0"/>
      </a:defRPr>
    </a:lvl2pPr>
    <a:lvl3pPr marL="457200" algn="l" defTabSz="406400" rtl="0" eaLnBrk="0" fontAlgn="base" hangingPunct="0">
      <a:spcBef>
        <a:spcPct val="0"/>
      </a:spcBef>
      <a:spcAft>
        <a:spcPct val="0"/>
      </a:spcAft>
      <a:defRPr sz="1400" kern="1200">
        <a:solidFill>
          <a:srgbClr val="000000"/>
        </a:solidFill>
        <a:latin typeface="Lucida Grande" charset="0"/>
        <a:ea typeface="Lucida Grande" charset="0"/>
        <a:cs typeface="Lucida Grande" charset="0"/>
        <a:sym typeface="Lucida Grande" charset="0"/>
      </a:defRPr>
    </a:lvl3pPr>
    <a:lvl4pPr marL="685800" algn="l" defTabSz="406400" rtl="0" eaLnBrk="0" fontAlgn="base" hangingPunct="0">
      <a:spcBef>
        <a:spcPct val="0"/>
      </a:spcBef>
      <a:spcAft>
        <a:spcPct val="0"/>
      </a:spcAft>
      <a:defRPr sz="1400" kern="1200">
        <a:solidFill>
          <a:srgbClr val="000000"/>
        </a:solidFill>
        <a:latin typeface="Lucida Grande" charset="0"/>
        <a:ea typeface="Lucida Grande" charset="0"/>
        <a:cs typeface="Lucida Grande" charset="0"/>
        <a:sym typeface="Lucida Grande" charset="0"/>
      </a:defRPr>
    </a:lvl4pPr>
    <a:lvl5pPr marL="914400" algn="l" defTabSz="406400" rtl="0" eaLnBrk="0" fontAlgn="base" hangingPunct="0">
      <a:spcBef>
        <a:spcPct val="0"/>
      </a:spcBef>
      <a:spcAft>
        <a:spcPct val="0"/>
      </a:spcAft>
      <a:defRPr sz="14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a:t>Learning target for this session is to answer the question:</a:t>
            </a:r>
          </a:p>
          <a:p>
            <a:pPr eaLnBrk="1">
              <a:buFontTx/>
              <a:buChar char="•"/>
            </a:pPr>
            <a:r>
              <a:rPr lang="en-US" altLang="en-US">
                <a:latin typeface="Calibri" charset="0"/>
                <a:ea typeface="Calibri" charset="0"/>
                <a:cs typeface="Calibri" charset="0"/>
                <a:sym typeface="Calibri" charset="0"/>
              </a:rPr>
              <a:t>How can I use Webb’s Depth of Knowledge levels to ensure I have a variety of tasks for each unit?</a:t>
            </a:r>
            <a:endParaRPr lang="en-US" altLang="en-US"/>
          </a:p>
          <a:p>
            <a:pPr eaLnBrk="1"/>
            <a:r>
              <a:rPr lang="en-US" altLang="en-US"/>
              <a:t>Success criteria:</a:t>
            </a:r>
          </a:p>
          <a:p>
            <a:pPr eaLnBrk="1">
              <a:buFontTx/>
              <a:buChar char="•"/>
            </a:pPr>
            <a:r>
              <a:rPr lang="en-US" altLang="en-US">
                <a:latin typeface="Calibri" charset="0"/>
                <a:ea typeface="Calibri" charset="0"/>
                <a:cs typeface="Calibri" charset="0"/>
                <a:sym typeface="Calibri" charset="0"/>
              </a:rPr>
              <a:t>I can provide my students with tasks at a variety of levels for each unit.</a:t>
            </a:r>
          </a:p>
          <a:p>
            <a:pPr eaLnBrk="1">
              <a:buFontTx/>
              <a:buChar char="•"/>
            </a:pPr>
            <a:endParaRPr lang="en-US" altLang="en-US">
              <a:latin typeface="Calibri" charset="0"/>
              <a:ea typeface="Calibri" charset="0"/>
              <a:cs typeface="Calibri" charset="0"/>
              <a:sym typeface="Calibri" charset="0"/>
            </a:endParaRPr>
          </a:p>
          <a:p>
            <a:pPr eaLnBrk="1"/>
            <a:r>
              <a:rPr lang="en-US" altLang="en-US"/>
              <a:t>Photo Credit</a:t>
            </a:r>
          </a:p>
          <a:p>
            <a:pPr eaLnBrk="1"/>
            <a:r>
              <a:rPr lang="en-US" altLang="en-US"/>
              <a:t>Pixabay- no attribution required</a:t>
            </a:r>
          </a:p>
        </p:txBody>
      </p:sp>
    </p:spTree>
    <p:extLst>
      <p:ext uri="{BB962C8B-B14F-4D97-AF65-F5344CB8AC3E}">
        <p14:creationId xmlns:p14="http://schemas.microsoft.com/office/powerpoint/2010/main" val="2058739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a:t>Don’t forget there are a variety of online resources where you can find quality math tasks, for your grade, often for individual CCSSM standards.</a:t>
            </a:r>
          </a:p>
          <a:p>
            <a:pPr eaLnBrk="1"/>
            <a:endParaRPr lang="en-US" altLang="en-US"/>
          </a:p>
          <a:p>
            <a:pPr eaLnBrk="1"/>
            <a:r>
              <a:rPr lang="en-US" altLang="en-US"/>
              <a:t>Photo Credit</a:t>
            </a:r>
          </a:p>
          <a:p>
            <a:pPr eaLnBrk="1"/>
            <a:r>
              <a:rPr lang="en-US" altLang="en-US"/>
              <a:t>The Internet Messenger by Buky Schwartz/ Dr. Avishai Teicher Pikiwiki Israel/ June 15, 2013</a:t>
            </a:r>
          </a:p>
          <a:p>
            <a:pPr eaLnBrk="1"/>
            <a:r>
              <a:rPr lang="en-US" altLang="en-US"/>
              <a:t>Photo URL https://en.wikipedia.org/wiki/Internet#/media/File:PikiWiki_Israel_32304_The_Internet_Messenger_by_Buky_Schwartz.JPG</a:t>
            </a:r>
          </a:p>
        </p:txBody>
      </p:sp>
    </p:spTree>
    <p:extLst>
      <p:ext uri="{BB962C8B-B14F-4D97-AF65-F5344CB8AC3E}">
        <p14:creationId xmlns:p14="http://schemas.microsoft.com/office/powerpoint/2010/main" val="1017003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Rot="1" noChangeAspect="1" noChangeArrowheads="1"/>
          </p:cNvSpPr>
          <p:nvPr>
            <p:ph type="sldImg"/>
          </p:nvPr>
        </p:nvSpPr>
        <p:spPr/>
      </p:sp>
      <p:sp>
        <p:nvSpPr>
          <p:cNvPr id="12290" name="Rectangle 2"/>
          <p:cNvSpPr>
            <a:spLocks noGrp="1" noChangeArrowheads="1"/>
          </p:cNvSpPr>
          <p:nvPr>
            <p:ph type="body" idx="1"/>
          </p:nvPr>
        </p:nvSpPr>
        <p:spPr/>
        <p:txBody>
          <a:bodyPr/>
          <a:lstStyle/>
          <a:p>
            <a:pPr marL="342900" lvl="1" indent="-342900" defTabSz="914400" eaLnBrk="1">
              <a:spcBef>
                <a:spcPts val="700"/>
              </a:spcBef>
            </a:pPr>
            <a:r>
              <a:rPr lang="en-US" altLang="en-US" sz="1200">
                <a:latin typeface="Calibri" charset="0"/>
                <a:ea typeface="Calibri" charset="0"/>
                <a:cs typeface="Calibri" charset="0"/>
                <a:sym typeface="Calibri" charset="0"/>
              </a:rPr>
              <a:t>What words or phrases come to mind when you think of “cognitive rigor”</a:t>
            </a:r>
          </a:p>
          <a:p>
            <a:pPr marL="342900" lvl="1" indent="-342900" defTabSz="914400" eaLnBrk="1">
              <a:spcBef>
                <a:spcPts val="700"/>
              </a:spcBef>
            </a:pPr>
            <a:r>
              <a:rPr lang="en-US" altLang="en-US" sz="1200">
                <a:latin typeface="Calibri" charset="0"/>
                <a:ea typeface="Calibri" charset="0"/>
                <a:cs typeface="Calibri" charset="0"/>
                <a:sym typeface="Calibri" charset="0"/>
              </a:rPr>
              <a:t>Note the words or phrases that come to mind and share with your table mates.</a:t>
            </a:r>
          </a:p>
          <a:p>
            <a:pPr marL="342900" lvl="1" indent="-342900" defTabSz="914400" eaLnBrk="1">
              <a:spcBef>
                <a:spcPts val="700"/>
              </a:spcBef>
            </a:pPr>
            <a:r>
              <a:rPr lang="en-US" altLang="en-US" sz="1200">
                <a:latin typeface="Calibri" charset="0"/>
                <a:ea typeface="Calibri" charset="0"/>
                <a:cs typeface="Calibri" charset="0"/>
                <a:sym typeface="Calibri" charset="0"/>
              </a:rPr>
              <a:t>Teachers have been asking me about this issue of cognitive rigor and higher order thinking so I spent some time examining the research.  Interestingly enough, Webb’s Depth of Knowledge framework was the strongest connection I could find to cognitive rigor- so I looked at that body of research.  </a:t>
            </a:r>
          </a:p>
          <a:p>
            <a:pPr marL="342900" lvl="1" indent="-342900" defTabSz="914400" eaLnBrk="1">
              <a:spcBef>
                <a:spcPts val="700"/>
              </a:spcBef>
            </a:pPr>
            <a:r>
              <a:rPr lang="en-US" altLang="en-US" sz="1200">
                <a:latin typeface="Calibri" charset="0"/>
                <a:ea typeface="Calibri" charset="0"/>
                <a:cs typeface="Calibri" charset="0"/>
                <a:sym typeface="Calibri" charset="0"/>
              </a:rPr>
              <a:t>Webb’s is different from, but related to Bloom’s taxonomy so here’s some things to think about when trying to fit Webb’s into your conceptual framework.  According to Karen Hess (specializes in learning progressions, standards, assessments, and cognitive rigor), this is how Bloom’s and Webb’s are related.</a:t>
            </a:r>
          </a:p>
          <a:p>
            <a:pPr marL="342900" lvl="1" indent="-342900" defTabSz="914400" eaLnBrk="1">
              <a:spcBef>
                <a:spcPts val="700"/>
              </a:spcBef>
            </a:pPr>
            <a:endParaRPr lang="en-US" altLang="en-US" sz="1200">
              <a:latin typeface="Calibri" charset="0"/>
              <a:ea typeface="Calibri" charset="0"/>
              <a:cs typeface="Calibri" charset="0"/>
              <a:sym typeface="Calibri" charset="0"/>
            </a:endParaRPr>
          </a:p>
          <a:p>
            <a:pPr marL="342900" lvl="1" indent="-342900" defTabSz="914400" eaLnBrk="1">
              <a:spcBef>
                <a:spcPts val="700"/>
              </a:spcBef>
            </a:pPr>
            <a:r>
              <a:rPr lang="en-US" altLang="en-US"/>
              <a:t>Photo Credit</a:t>
            </a:r>
          </a:p>
          <a:p>
            <a:pPr marL="342900" lvl="1" indent="-342900" defTabSz="914400" eaLnBrk="1">
              <a:spcBef>
                <a:spcPts val="700"/>
              </a:spcBef>
            </a:pPr>
            <a:r>
              <a:rPr lang="en-US" altLang="en-US"/>
              <a:t>Pixabay- no attribution required</a:t>
            </a:r>
          </a:p>
        </p:txBody>
      </p:sp>
    </p:spTree>
    <p:extLst>
      <p:ext uri="{BB962C8B-B14F-4D97-AF65-F5344CB8AC3E}">
        <p14:creationId xmlns:p14="http://schemas.microsoft.com/office/powerpoint/2010/main" val="985667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Rot="1" noChangeAspect="1" noChangeArrowheads="1"/>
          </p:cNvSpPr>
          <p:nvPr>
            <p:ph type="sldImg"/>
          </p:nvPr>
        </p:nvSpPr>
        <p:spPr/>
      </p:sp>
      <p:sp>
        <p:nvSpPr>
          <p:cNvPr id="14338" name="Rectangle 2"/>
          <p:cNvSpPr>
            <a:spLocks noGrp="1" noChangeArrowheads="1"/>
          </p:cNvSpPr>
          <p:nvPr>
            <p:ph type="body" idx="1"/>
          </p:nvPr>
        </p:nvSpPr>
        <p:spPr/>
        <p:txBody>
          <a:bodyPr/>
          <a:lstStyle/>
          <a:p>
            <a:pPr defTabSz="914400" eaLnBrk="1">
              <a:spcBef>
                <a:spcPts val="700"/>
              </a:spcBef>
            </a:pPr>
            <a:r>
              <a:rPr lang="en-US" altLang="en-US" sz="1200" b="1">
                <a:solidFill>
                  <a:srgbClr val="00BA63"/>
                </a:solidFill>
                <a:latin typeface="Calibri" charset="0"/>
                <a:ea typeface="Calibri" charset="0"/>
                <a:cs typeface="Calibri" charset="0"/>
                <a:sym typeface="Calibri" charset="0"/>
              </a:rPr>
              <a:t>Bloom vs Webb</a:t>
            </a:r>
          </a:p>
          <a:p>
            <a:pPr marL="382588" lvl="1" indent="-342900" defTabSz="914400" eaLnBrk="1">
              <a:spcBef>
                <a:spcPts val="700"/>
              </a:spcBef>
              <a:buClr>
                <a:srgbClr val="00BA63"/>
              </a:buClr>
              <a:buFontTx/>
              <a:buChar char="•"/>
            </a:pPr>
            <a:r>
              <a:rPr lang="en-US" altLang="en-US" sz="1200" b="1">
                <a:solidFill>
                  <a:srgbClr val="00BA63"/>
                </a:solidFill>
                <a:latin typeface="Calibri" charset="0"/>
                <a:ea typeface="Calibri" charset="0"/>
                <a:cs typeface="Calibri" charset="0"/>
                <a:sym typeface="Calibri" charset="0"/>
              </a:rPr>
              <a:t>Bloom</a:t>
            </a:r>
            <a:r>
              <a:rPr lang="en-US" altLang="en-US" sz="1200">
                <a:latin typeface="Calibri" charset="0"/>
                <a:ea typeface="Calibri" charset="0"/>
                <a:cs typeface="Calibri" charset="0"/>
                <a:sym typeface="Calibri" charset="0"/>
              </a:rPr>
              <a:t> – What </a:t>
            </a:r>
            <a:r>
              <a:rPr lang="en-US" altLang="en-US" sz="1200" u="sng">
                <a:latin typeface="Calibri" charset="0"/>
                <a:ea typeface="Calibri" charset="0"/>
                <a:cs typeface="Calibri" charset="0"/>
                <a:sym typeface="Calibri" charset="0"/>
              </a:rPr>
              <a:t>type of thinking </a:t>
            </a:r>
            <a:r>
              <a:rPr lang="en-US" altLang="en-US" sz="1200">
                <a:latin typeface="Calibri" charset="0"/>
                <a:ea typeface="Calibri" charset="0"/>
                <a:cs typeface="Calibri" charset="0"/>
                <a:sym typeface="Calibri" charset="0"/>
              </a:rPr>
              <a:t>(verbs) is needed to complete a task?</a:t>
            </a:r>
          </a:p>
          <a:p>
            <a:pPr marL="382588" lvl="1" indent="-342900" defTabSz="914400" eaLnBrk="1">
              <a:spcBef>
                <a:spcPts val="700"/>
              </a:spcBef>
              <a:buClr>
                <a:srgbClr val="0085CC"/>
              </a:buClr>
              <a:buFontTx/>
              <a:buChar char="•"/>
            </a:pPr>
            <a:r>
              <a:rPr lang="en-US" altLang="en-US" sz="1200" b="1">
                <a:solidFill>
                  <a:srgbClr val="0085CC"/>
                </a:solidFill>
                <a:latin typeface="Calibri" charset="0"/>
                <a:ea typeface="Calibri" charset="0"/>
                <a:cs typeface="Calibri" charset="0"/>
                <a:sym typeface="Calibri" charset="0"/>
              </a:rPr>
              <a:t>Webb</a:t>
            </a:r>
            <a:r>
              <a:rPr lang="en-US" altLang="en-US" sz="1200">
                <a:latin typeface="Calibri" charset="0"/>
                <a:ea typeface="Calibri" charset="0"/>
                <a:cs typeface="Calibri" charset="0"/>
                <a:sym typeface="Calibri" charset="0"/>
              </a:rPr>
              <a:t> – </a:t>
            </a:r>
            <a:r>
              <a:rPr lang="en-US" altLang="en-US" sz="1200" u="sng">
                <a:latin typeface="Calibri" charset="0"/>
                <a:ea typeface="Calibri" charset="0"/>
                <a:cs typeface="Calibri" charset="0"/>
                <a:sym typeface="Calibri" charset="0"/>
              </a:rPr>
              <a:t>How deeply </a:t>
            </a:r>
            <a:r>
              <a:rPr lang="en-US" altLang="en-US" sz="1200">
                <a:latin typeface="Calibri" charset="0"/>
                <a:ea typeface="Calibri" charset="0"/>
                <a:cs typeface="Calibri" charset="0"/>
                <a:sym typeface="Calibri" charset="0"/>
              </a:rPr>
              <a:t>do you have to understand the content to successfully interact with it? How complex is the content?</a:t>
            </a:r>
            <a:endParaRPr lang="en-US" altLang="en-US"/>
          </a:p>
        </p:txBody>
      </p:sp>
    </p:spTree>
    <p:extLst>
      <p:ext uri="{BB962C8B-B14F-4D97-AF65-F5344CB8AC3E}">
        <p14:creationId xmlns:p14="http://schemas.microsoft.com/office/powerpoint/2010/main" val="431928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Rot="1" noChangeAspect="1" noChangeArrowheads="1"/>
          </p:cNvSpPr>
          <p:nvPr>
            <p:ph type="sldImg"/>
          </p:nvPr>
        </p:nvSpPr>
        <p:spPr/>
      </p:sp>
      <p:sp>
        <p:nvSpPr>
          <p:cNvPr id="16386" name="Rectangle 2"/>
          <p:cNvSpPr>
            <a:spLocks noGrp="1" noChangeArrowheads="1"/>
          </p:cNvSpPr>
          <p:nvPr>
            <p:ph type="body" idx="1"/>
          </p:nvPr>
        </p:nvSpPr>
        <p:spPr/>
        <p:txBody>
          <a:bodyPr/>
          <a:lstStyle/>
          <a:p>
            <a:pPr defTabSz="584200" eaLnBrk="1"/>
            <a:r>
              <a:rPr lang="en-US" altLang="en-US" sz="1200"/>
              <a:t>Since the majority of you are familiar with Bloom’s Old and Revised taxonomy, the chart is intended to help you make sense of where and how the two documents overlap.</a:t>
            </a:r>
          </a:p>
          <a:p>
            <a:pPr defTabSz="584200" eaLnBrk="1"/>
            <a:endParaRPr lang="en-US" altLang="en-US" sz="1200"/>
          </a:p>
          <a:p>
            <a:pPr defTabSz="584200" eaLnBrk="1"/>
            <a:r>
              <a:rPr lang="en-US" altLang="en-US" sz="1200"/>
              <a:t>Chart from Ohio State Department of Education, Debbie Perkins, 2008 and can be found here https://education.ohio.gov/getattachment/Topics/Teaching/Educator-Evaluation-System/How-to-Design-and-Select-Quality-Assessments/DOK-Compared-to-Blooms-Taxonomy.pdf.aspx</a:t>
            </a:r>
            <a:endParaRPr lang="en-US" altLang="en-US"/>
          </a:p>
        </p:txBody>
      </p:sp>
    </p:spTree>
    <p:extLst>
      <p:ext uri="{BB962C8B-B14F-4D97-AF65-F5344CB8AC3E}">
        <p14:creationId xmlns:p14="http://schemas.microsoft.com/office/powerpoint/2010/main" val="934345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Rot="1" noChangeAspect="1" noChangeArrowheads="1"/>
          </p:cNvSpPr>
          <p:nvPr>
            <p:ph type="sldImg"/>
          </p:nvPr>
        </p:nvSpPr>
        <p:spPr/>
      </p:sp>
      <p:sp>
        <p:nvSpPr>
          <p:cNvPr id="18434" name="Rectangle 2"/>
          <p:cNvSpPr>
            <a:spLocks noGrp="1" noChangeArrowheads="1"/>
          </p:cNvSpPr>
          <p:nvPr>
            <p:ph type="body" idx="1"/>
          </p:nvPr>
        </p:nvSpPr>
        <p:spPr/>
        <p:txBody>
          <a:bodyPr/>
          <a:lstStyle/>
          <a:p>
            <a:pPr marL="0" lvl="1" defTabSz="914400" eaLnBrk="1"/>
            <a:r>
              <a:rPr lang="en-US" altLang="en-US" sz="1200">
                <a:latin typeface="Calibri" charset="0"/>
                <a:ea typeface="Calibri" charset="0"/>
                <a:cs typeface="Calibri" charset="0"/>
                <a:sym typeface="Calibri" charset="0"/>
              </a:rPr>
              <a:t>Provide participants with copies of the article </a:t>
            </a:r>
            <a:r>
              <a:rPr lang="en-US" altLang="en-US" sz="1200" i="1">
                <a:latin typeface="Calibri" charset="0"/>
                <a:ea typeface="Calibri" charset="0"/>
                <a:cs typeface="Calibri" charset="0"/>
                <a:sym typeface="Calibri" charset="0"/>
              </a:rPr>
              <a:t>Using Webb’s Depth of Knowledge to Increase Rigor</a:t>
            </a:r>
            <a:r>
              <a:rPr lang="en-US" altLang="en-US" sz="1200">
                <a:latin typeface="Calibri" charset="0"/>
                <a:ea typeface="Calibri" charset="0"/>
                <a:cs typeface="Calibri" charset="0"/>
                <a:sym typeface="Calibri" charset="0"/>
              </a:rPr>
              <a:t>.</a:t>
            </a:r>
          </a:p>
          <a:p>
            <a:pPr marL="0" lvl="1" defTabSz="914400" eaLnBrk="1"/>
            <a:r>
              <a:rPr lang="en-US" altLang="en-US" sz="1200">
                <a:latin typeface="Calibri" charset="0"/>
                <a:ea typeface="Calibri" charset="0"/>
                <a:cs typeface="Calibri" charset="0"/>
                <a:sym typeface="Calibri" charset="0"/>
              </a:rPr>
              <a:t>Read the first page of the article.</a:t>
            </a:r>
          </a:p>
          <a:p>
            <a:pPr marL="0" lvl="1" defTabSz="914400" eaLnBrk="1"/>
            <a:r>
              <a:rPr lang="en-US" altLang="en-US" sz="1200">
                <a:latin typeface="Calibri" charset="0"/>
                <a:ea typeface="Calibri" charset="0"/>
                <a:cs typeface="Calibri" charset="0"/>
                <a:sym typeface="Calibri" charset="0"/>
              </a:rPr>
              <a:t>Think about a level 3 or 4 task you have implemented in your classroom and be prepared to discuss successes and challenges with your table group.</a:t>
            </a:r>
          </a:p>
          <a:p>
            <a:pPr marL="39688" defTabSz="914400" eaLnBrk="1"/>
            <a:r>
              <a:rPr lang="en-US" altLang="en-US" sz="1200">
                <a:latin typeface="Calibri" charset="0"/>
                <a:ea typeface="Calibri" charset="0"/>
                <a:cs typeface="Calibri" charset="0"/>
                <a:sym typeface="Calibri" charset="0"/>
              </a:rPr>
              <a:t>Choose one task to share with larger group.</a:t>
            </a:r>
          </a:p>
          <a:p>
            <a:pPr marL="39688" defTabSz="914400" eaLnBrk="1"/>
            <a:endParaRPr lang="en-US" altLang="en-US" sz="1200">
              <a:latin typeface="Calibri" charset="0"/>
              <a:ea typeface="Calibri" charset="0"/>
              <a:cs typeface="Calibri" charset="0"/>
              <a:sym typeface="Calibri" charset="0"/>
            </a:endParaRPr>
          </a:p>
          <a:p>
            <a:pPr marL="39688" defTabSz="914400" eaLnBrk="1"/>
            <a:r>
              <a:rPr lang="en-US" altLang="en-US" sz="1200">
                <a:latin typeface="Calibri" charset="0"/>
                <a:ea typeface="Calibri" charset="0"/>
                <a:cs typeface="Calibri" charset="0"/>
                <a:sym typeface="Calibri" charset="0"/>
              </a:rPr>
              <a:t>Using Webb’s Depth of Knowledge to Increase Rigor by Geral Aungst can be found here http://www.edutopia.org/blog/webbs-depth-knowledge-increase-rigor-gerald-aungst</a:t>
            </a:r>
          </a:p>
          <a:p>
            <a:pPr marL="39688" defTabSz="914400" eaLnBrk="1"/>
            <a:endParaRPr lang="en-US" altLang="en-US"/>
          </a:p>
        </p:txBody>
      </p:sp>
    </p:spTree>
    <p:extLst>
      <p:ext uri="{BB962C8B-B14F-4D97-AF65-F5344CB8AC3E}">
        <p14:creationId xmlns:p14="http://schemas.microsoft.com/office/powerpoint/2010/main" val="1150458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a:t>Table groups share level 3 or 4 tasks with larger group and record on chart paper.</a:t>
            </a:r>
          </a:p>
          <a:p>
            <a:pPr eaLnBrk="1"/>
            <a:endParaRPr lang="en-US" altLang="en-US"/>
          </a:p>
          <a:p>
            <a:pPr eaLnBrk="1"/>
            <a:r>
              <a:rPr lang="en-US" altLang="en-US"/>
              <a:t>Pixabay- No attribution required</a:t>
            </a:r>
          </a:p>
          <a:p>
            <a:pPr eaLnBrk="1"/>
            <a:endParaRPr lang="en-US" altLang="en-US"/>
          </a:p>
        </p:txBody>
      </p:sp>
    </p:spTree>
    <p:extLst>
      <p:ext uri="{BB962C8B-B14F-4D97-AF65-F5344CB8AC3E}">
        <p14:creationId xmlns:p14="http://schemas.microsoft.com/office/powerpoint/2010/main" val="1968517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p:cNvSpPr>
          <p:nvPr>
            <p:ph type="sldImg"/>
          </p:nvPr>
        </p:nvSpPr>
        <p:spPr/>
      </p:sp>
      <p:sp>
        <p:nvSpPr>
          <p:cNvPr id="21506" name="Rectangle 2"/>
          <p:cNvSpPr>
            <a:spLocks noGrp="1" noChangeArrowheads="1"/>
          </p:cNvSpPr>
          <p:nvPr>
            <p:ph type="body" idx="1"/>
          </p:nvPr>
        </p:nvSpPr>
        <p:spPr/>
        <p:txBody>
          <a:bodyPr/>
          <a:lstStyle/>
          <a:p>
            <a:pPr marL="0" lvl="1" defTabSz="914400" eaLnBrk="1"/>
            <a:r>
              <a:rPr lang="en-US" altLang="en-US" sz="1200">
                <a:latin typeface="Calibri" charset="0"/>
                <a:ea typeface="Calibri" charset="0"/>
                <a:cs typeface="Calibri" charset="0"/>
                <a:sym typeface="Calibri" charset="0"/>
              </a:rPr>
              <a:t>Provide participants with tasks from math and science at levels 1 through 4.</a:t>
            </a:r>
          </a:p>
          <a:p>
            <a:pPr marL="0" lvl="1" defTabSz="914400" eaLnBrk="1"/>
            <a:endParaRPr lang="en-US" altLang="en-US" sz="1200">
              <a:latin typeface="Calibri" charset="0"/>
              <a:ea typeface="Calibri" charset="0"/>
              <a:cs typeface="Calibri" charset="0"/>
              <a:sym typeface="Calibri" charset="0"/>
            </a:endParaRPr>
          </a:p>
          <a:p>
            <a:pPr marL="0" lvl="1" defTabSz="914400" eaLnBrk="1"/>
            <a:r>
              <a:rPr lang="en-US" altLang="en-US" sz="1200">
                <a:latin typeface="Calibri" charset="0"/>
                <a:ea typeface="Calibri" charset="0"/>
                <a:cs typeface="Calibri" charset="0"/>
                <a:sym typeface="Calibri" charset="0"/>
              </a:rPr>
              <a:t>Read the second and third page of the article.  </a:t>
            </a:r>
          </a:p>
          <a:p>
            <a:pPr marL="0" lvl="1" defTabSz="914400" eaLnBrk="1"/>
            <a:r>
              <a:rPr lang="en-US" altLang="en-US" sz="1200">
                <a:latin typeface="Calibri" charset="0"/>
                <a:ea typeface="Calibri" charset="0"/>
                <a:cs typeface="Calibri" charset="0"/>
                <a:sym typeface="Calibri" charset="0"/>
              </a:rPr>
              <a:t>Individually sort tasks into DOK levels.</a:t>
            </a:r>
          </a:p>
          <a:p>
            <a:pPr marL="0" lvl="1" defTabSz="914400" eaLnBrk="1"/>
            <a:r>
              <a:rPr lang="en-US" altLang="en-US" sz="1200">
                <a:latin typeface="Calibri" charset="0"/>
                <a:ea typeface="Calibri" charset="0"/>
                <a:cs typeface="Calibri" charset="0"/>
                <a:sym typeface="Calibri" charset="0"/>
              </a:rPr>
              <a:t>Discuss your decisions with your table group.</a:t>
            </a:r>
            <a:endParaRPr lang="en-US" altLang="en-US"/>
          </a:p>
        </p:txBody>
      </p:sp>
    </p:spTree>
    <p:extLst>
      <p:ext uri="{BB962C8B-B14F-4D97-AF65-F5344CB8AC3E}">
        <p14:creationId xmlns:p14="http://schemas.microsoft.com/office/powerpoint/2010/main" val="735514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2400" defTabSz="647700" eaLnBrk="1">
              <a:spcBef>
                <a:spcPts val="2700"/>
              </a:spcBef>
              <a:buClr>
                <a:srgbClr val="000000"/>
              </a:buClr>
            </a:pPr>
            <a:r>
              <a:rPr lang="en-US" altLang="en-US" sz="1100">
                <a:latin typeface="Calibri" charset="0"/>
                <a:ea typeface="Calibri" charset="0"/>
                <a:cs typeface="Calibri" charset="0"/>
                <a:sym typeface="Calibri" charset="0"/>
              </a:rPr>
              <a:t>	</a:t>
            </a:r>
            <a:r>
              <a:rPr lang="en-US" altLang="en-US">
                <a:latin typeface="Calibri" charset="0"/>
                <a:ea typeface="Calibri" charset="0"/>
                <a:cs typeface="Calibri" charset="0"/>
                <a:sym typeface="Calibri" charset="0"/>
              </a:rPr>
              <a:t>“Not all tasks are created equal, and </a:t>
            </a:r>
            <a:r>
              <a:rPr lang="en-US" altLang="en-US" i="1">
                <a:latin typeface="Calibri" charset="0"/>
                <a:ea typeface="Calibri" charset="0"/>
                <a:cs typeface="Calibri" charset="0"/>
                <a:sym typeface="Calibri" charset="0"/>
              </a:rPr>
              <a:t>different tasks will provoke different levels and kinds of student thinking.”</a:t>
            </a:r>
          </a:p>
          <a:p>
            <a:pPr marL="152400" defTabSz="647700" eaLnBrk="1">
              <a:spcBef>
                <a:spcPts val="2700"/>
              </a:spcBef>
              <a:buClr>
                <a:srgbClr val="000000"/>
              </a:buClr>
            </a:pPr>
            <a:endParaRPr lang="en-US" altLang="en-US" sz="1100" i="1">
              <a:latin typeface="Calibri" charset="0"/>
              <a:ea typeface="Calibri" charset="0"/>
              <a:cs typeface="Calibri" charset="0"/>
              <a:sym typeface="Calibri" charset="0"/>
            </a:endParaRPr>
          </a:p>
          <a:p>
            <a:pPr marL="152400" defTabSz="647700" eaLnBrk="1">
              <a:spcBef>
                <a:spcPts val="2700"/>
              </a:spcBef>
              <a:buClr>
                <a:srgbClr val="000000"/>
              </a:buClr>
            </a:pPr>
            <a:r>
              <a:rPr lang="en-US" altLang="en-US">
                <a:latin typeface="Calibri" charset="0"/>
                <a:ea typeface="Calibri" charset="0"/>
                <a:cs typeface="Calibri" charset="0"/>
                <a:sym typeface="Calibri" charset="0"/>
              </a:rPr>
              <a:t>					(Stein, Smith, Henningsen, &amp; Silver, 2000)</a:t>
            </a:r>
          </a:p>
          <a:p>
            <a:pPr marL="152400" defTabSz="647700" eaLnBrk="1">
              <a:spcBef>
                <a:spcPts val="2700"/>
              </a:spcBef>
              <a:buClr>
                <a:srgbClr val="000000"/>
              </a:buClr>
            </a:pPr>
            <a:endParaRPr lang="en-US" altLang="en-US"/>
          </a:p>
          <a:p>
            <a:pPr marL="152400" defTabSz="647700" eaLnBrk="1"/>
            <a:endParaRPr lang="en-US" altLang="en-US"/>
          </a:p>
        </p:txBody>
      </p:sp>
    </p:spTree>
    <p:extLst>
      <p:ext uri="{BB962C8B-B14F-4D97-AF65-F5344CB8AC3E}">
        <p14:creationId xmlns:p14="http://schemas.microsoft.com/office/powerpoint/2010/main" val="879993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defRPr/>
            </a:pPr>
            <a:r>
              <a:rPr lang="en-US" dirty="0" smtClean="0"/>
              <a:t>Use the Math Task Analysis in your Five Practices to help improve the tasks you assign to students, ensuring more of your tasks are procedures with connections and doing mathematics instead of memorization and procedures without connections. </a:t>
            </a:r>
          </a:p>
        </p:txBody>
      </p:sp>
    </p:spTree>
    <p:extLst>
      <p:ext uri="{BB962C8B-B14F-4D97-AF65-F5344CB8AC3E}">
        <p14:creationId xmlns:p14="http://schemas.microsoft.com/office/powerpoint/2010/main" val="327415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49914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8721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3975" y="0"/>
            <a:ext cx="1838325" cy="685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0"/>
            <a:ext cx="5362575"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016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09658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8914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073280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943100"/>
            <a:ext cx="3600450" cy="401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8782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9203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85449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4780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50970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6460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14814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6895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3975" y="177800"/>
            <a:ext cx="1838325" cy="577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62575" cy="577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2555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BC64CD58-E48C-0343-B36E-42740B0AE112}"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541974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D1BD7CF6-5E73-964B-A96D-2B4B637EC872}"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1484871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D857C9BD-A0D8-AE45-8737-D6B43689571C}"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3223260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240E15B0-FCF8-2F44-A51B-63BD7F2C04B9}"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13796099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281D639E-5BAF-4D46-980F-7EB6E6D04D7C}"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7240812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93118158-A790-0F4C-AD58-B49502D8830E}"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19909895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6CA00D54-67B2-7547-ABF3-2E1443B9ED06}"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471179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986048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02B0A7CB-025B-7645-A7B2-1B9BB8C3E1A9}"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13382213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65D45019-828E-AA40-A3EC-4DFD5F11BF9D}"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8905490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B0B7CAF-6C5B-004F-B530-41078651709C}"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16443474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0488"/>
            <a:ext cx="2057400" cy="6767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0488"/>
            <a:ext cx="6019800" cy="6767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A4A18AF3-3B90-4344-ABF6-1B7D3D5301CA}" type="slidenum">
              <a:rPr lang="en-US" altLang="en-US"/>
              <a:pPr/>
              <a:t>‹#›</a:t>
            </a:fld>
            <a:endParaRPr lang="en-US" altLang="en-US" sz="1400">
              <a:latin typeface="Arial" charset="0"/>
              <a:ea typeface="Arial" charset="0"/>
              <a:cs typeface="Arial" charset="0"/>
              <a:sym typeface="Arial" charset="0"/>
            </a:endParaRPr>
          </a:p>
        </p:txBody>
      </p:sp>
    </p:spTree>
    <p:extLst>
      <p:ext uri="{BB962C8B-B14F-4D97-AF65-F5344CB8AC3E}">
        <p14:creationId xmlns:p14="http://schemas.microsoft.com/office/powerpoint/2010/main" val="579816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0450" cy="4914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943100"/>
            <a:ext cx="3600450" cy="4914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9513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1253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0308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271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810391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151387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889000" y="0"/>
            <a:ext cx="7353300" cy="207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p:cNvSpPr>
          <p:nvPr>
            <p:ph type="body" idx="1"/>
          </p:nvPr>
        </p:nvSpPr>
        <p:spPr bwMode="auto">
          <a:xfrm>
            <a:off x="889000" y="1943100"/>
            <a:ext cx="7353300" cy="491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marL="39688" algn="ctr" rtl="0" eaLnBrk="0" fontAlgn="base" hangingPunct="0">
        <a:spcBef>
          <a:spcPct val="0"/>
        </a:spcBef>
        <a:spcAft>
          <a:spcPct val="0"/>
        </a:spcAft>
        <a:defRPr sz="4200" kern="1200">
          <a:solidFill>
            <a:srgbClr val="FFFFFF"/>
          </a:solidFill>
          <a:latin typeface="+mj-lt"/>
          <a:ea typeface="+mj-ea"/>
          <a:cs typeface="+mj-cs"/>
          <a:sym typeface="Calibri" charset="0"/>
        </a:defRPr>
      </a:lvl1pPr>
      <a:lvl2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2pPr>
      <a:lvl3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3pPr>
      <a:lvl4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4pPr>
      <a:lvl5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5pPr>
      <a:lvl6pPr marL="4968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6pPr>
      <a:lvl7pPr marL="9540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7pPr>
      <a:lvl8pPr marL="14112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8pPr>
      <a:lvl9pPr marL="18684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889000" y="177800"/>
            <a:ext cx="7353300"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p:cNvSpPr>
          <p:nvPr>
            <p:ph type="body" idx="1"/>
          </p:nvPr>
        </p:nvSpPr>
        <p:spPr bwMode="auto">
          <a:xfrm>
            <a:off x="889000" y="1943100"/>
            <a:ext cx="7353300" cy="4013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marL="39688" algn="ctr" rtl="0" eaLnBrk="0" fontAlgn="base" hangingPunct="0">
        <a:spcBef>
          <a:spcPct val="0"/>
        </a:spcBef>
        <a:spcAft>
          <a:spcPct val="0"/>
        </a:spcAft>
        <a:defRPr sz="4200" kern="1200">
          <a:solidFill>
            <a:srgbClr val="FFFFFF"/>
          </a:solidFill>
          <a:latin typeface="+mj-lt"/>
          <a:ea typeface="+mj-ea"/>
          <a:cs typeface="+mj-cs"/>
          <a:sym typeface="Calibri" charset="0"/>
        </a:defRPr>
      </a:lvl1pPr>
      <a:lvl2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2pPr>
      <a:lvl3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3pPr>
      <a:lvl4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4pPr>
      <a:lvl5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5pPr>
      <a:lvl6pPr marL="4968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6pPr>
      <a:lvl7pPr marL="9540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7pPr>
      <a:lvl8pPr marL="14112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8pPr>
      <a:lvl9pPr marL="18684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p:cNvSpPr>
          <p:nvPr>
            <p:ph type="title"/>
          </p:nvPr>
        </p:nvSpPr>
        <p:spPr bwMode="auto">
          <a:xfrm>
            <a:off x="457200" y="90488"/>
            <a:ext cx="8229600" cy="150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p:cNvSpPr>
          <p:nvPr>
            <p:ph type="body" idx="1"/>
          </p:nvPr>
        </p:nvSpPr>
        <p:spPr bwMode="auto">
          <a:xfrm>
            <a:off x="457200" y="1600200"/>
            <a:ext cx="8229600" cy="525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3075" name="Rectangle 3"/>
          <p:cNvSpPr>
            <a:spLocks noGrp="1"/>
          </p:cNvSpPr>
          <p:nvPr>
            <p:ph type="sldNum" sz="quarter" idx="2"/>
          </p:nvPr>
        </p:nvSpPr>
        <p:spPr bwMode="auto">
          <a:xfrm>
            <a:off x="7462838" y="6245225"/>
            <a:ext cx="312737"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lvl1pPr algn="ctr" defTabSz="584200" eaLnBrk="1">
              <a:defRPr/>
            </a:lvl1pPr>
          </a:lstStyle>
          <a:p>
            <a:fld id="{6E58A167-83F2-EA48-B08A-694794333033}" type="slidenum">
              <a:rPr lang="en-US" altLang="en-US"/>
              <a:pPr/>
              <a:t>‹#›</a:t>
            </a:fld>
            <a:endParaRPr lang="en-US" altLang="en-US" sz="1400">
              <a:latin typeface="Arial" charset="0"/>
              <a:ea typeface="Arial" charset="0"/>
              <a:cs typeface="Arial" charset="0"/>
              <a:sym typeface="Arial"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39688" algn="ctr" rtl="0" eaLnBrk="0" fontAlgn="base" hangingPunct="0">
        <a:spcBef>
          <a:spcPct val="0"/>
        </a:spcBef>
        <a:spcAft>
          <a:spcPct val="0"/>
        </a:spcAft>
        <a:defRPr sz="4200" kern="1200">
          <a:solidFill>
            <a:srgbClr val="FFFFFF"/>
          </a:solidFill>
          <a:latin typeface="+mj-lt"/>
          <a:ea typeface="+mj-ea"/>
          <a:cs typeface="+mj-cs"/>
          <a:sym typeface="Calibri" charset="0"/>
        </a:defRPr>
      </a:lvl1pPr>
      <a:lvl2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2pPr>
      <a:lvl3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3pPr>
      <a:lvl4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4pPr>
      <a:lvl5pPr marL="39688" algn="ctr" rtl="0" eaLnBrk="0" fontAlgn="base" hangingPunct="0">
        <a:spcBef>
          <a:spcPct val="0"/>
        </a:spcBef>
        <a:spcAft>
          <a:spcPct val="0"/>
        </a:spcAft>
        <a:defRPr sz="4200">
          <a:solidFill>
            <a:srgbClr val="FFFFFF"/>
          </a:solidFill>
          <a:latin typeface="Calibri" charset="0"/>
          <a:ea typeface="Calibri" charset="0"/>
          <a:cs typeface="Calibri" charset="0"/>
          <a:sym typeface="Calibri" charset="0"/>
        </a:defRPr>
      </a:lvl5pPr>
      <a:lvl6pPr marL="4968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6pPr>
      <a:lvl7pPr marL="9540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7pPr>
      <a:lvl8pPr marL="14112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8pPr>
      <a:lvl9pPr marL="1868488" algn="ctr" rtl="0" fontAlgn="base" hangingPunct="0">
        <a:spcBef>
          <a:spcPct val="0"/>
        </a:spcBef>
        <a:spcAft>
          <a:spcPct val="0"/>
        </a:spcAft>
        <a:defRPr sz="4200">
          <a:solidFill>
            <a:srgbClr val="FFFFFF"/>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p:cNvSpPr>
          <p:nvPr/>
        </p:nvSpPr>
        <p:spPr bwMode="auto">
          <a:xfrm>
            <a:off x="5943600" y="179388"/>
            <a:ext cx="2587625" cy="4953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defTabSz="914400" eaLnBrk="1"/>
            <a:r>
              <a:rPr lang="en-US" altLang="en-US" sz="3600">
                <a:latin typeface="Calibri" charset="0"/>
                <a:ea typeface="Calibri" charset="0"/>
                <a:cs typeface="Calibri" charset="0"/>
                <a:sym typeface="Calibri" charset="0"/>
              </a:rPr>
              <a:t>How can I use Webb’s Depth of Knowledge levels to ensure I have a variety of tasks for each unit?</a:t>
            </a:r>
            <a:endParaRPr lang="en-US" altLang="en-US"/>
          </a:p>
        </p:txBody>
      </p:sp>
      <p:sp>
        <p:nvSpPr>
          <p:cNvPr id="10243" name="AutoShape 3"/>
          <p:cNvSpPr>
            <a:spLocks/>
          </p:cNvSpPr>
          <p:nvPr/>
        </p:nvSpPr>
        <p:spPr bwMode="auto">
          <a:xfrm>
            <a:off x="533400" y="4648200"/>
            <a:ext cx="5029200" cy="1739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defTabSz="914400" eaLnBrk="1"/>
            <a:r>
              <a:rPr lang="en-US" altLang="en-US" sz="3600">
                <a:latin typeface="Calibri" charset="0"/>
                <a:ea typeface="Calibri" charset="0"/>
                <a:cs typeface="Calibri" charset="0"/>
                <a:sym typeface="Calibri" charset="0"/>
              </a:rPr>
              <a:t>I can provide my students with tasks at a variety of levels for each unit.</a:t>
            </a:r>
            <a:endParaRPr lang="en-US" altLang="en-US"/>
          </a:p>
        </p:txBody>
      </p:sp>
      <p:pic>
        <p:nvPicPr>
          <p:cNvPr id="512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3400"/>
            <a:ext cx="5257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AutoShape 3"/>
          <p:cNvSpPr>
            <a:spLocks/>
          </p:cNvSpPr>
          <p:nvPr/>
        </p:nvSpPr>
        <p:spPr bwMode="auto">
          <a:xfrm>
            <a:off x="3886200" y="0"/>
            <a:ext cx="4348163" cy="2095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406400">
              <a:defRPr sz="1200">
                <a:solidFill>
                  <a:srgbClr val="000000"/>
                </a:solidFill>
                <a:latin typeface="Helvetica" charset="0"/>
                <a:ea typeface="Helvetica" charset="0"/>
                <a:cs typeface="Helvetica" charset="0"/>
                <a:sym typeface="Helvetica" charset="0"/>
              </a:defRPr>
            </a:lvl1pPr>
            <a:lvl2pPr marL="742950" indent="-285750" defTabSz="406400">
              <a:defRPr sz="1200">
                <a:solidFill>
                  <a:srgbClr val="000000"/>
                </a:solidFill>
                <a:latin typeface="Helvetica" charset="0"/>
                <a:ea typeface="Helvetica" charset="0"/>
                <a:cs typeface="Helvetica" charset="0"/>
                <a:sym typeface="Helvetica" charset="0"/>
              </a:defRPr>
            </a:lvl2pPr>
            <a:lvl3pPr marL="1143000" indent="-228600" defTabSz="406400">
              <a:defRPr sz="1200">
                <a:solidFill>
                  <a:srgbClr val="000000"/>
                </a:solidFill>
                <a:latin typeface="Helvetica" charset="0"/>
                <a:ea typeface="Helvetica" charset="0"/>
                <a:cs typeface="Helvetica" charset="0"/>
                <a:sym typeface="Helvetica" charset="0"/>
              </a:defRPr>
            </a:lvl3pPr>
            <a:lvl4pPr marL="1600200" indent="-228600" defTabSz="406400">
              <a:defRPr sz="1200">
                <a:solidFill>
                  <a:srgbClr val="000000"/>
                </a:solidFill>
                <a:latin typeface="Helvetica" charset="0"/>
                <a:ea typeface="Helvetica" charset="0"/>
                <a:cs typeface="Helvetica" charset="0"/>
                <a:sym typeface="Helvetica" charset="0"/>
              </a:defRPr>
            </a:lvl4pPr>
            <a:lvl5pPr marL="2057400" indent="-228600" defTabSz="406400">
              <a:defRPr sz="1200">
                <a:solidFill>
                  <a:srgbClr val="000000"/>
                </a:solidFill>
                <a:latin typeface="Helvetica" charset="0"/>
                <a:ea typeface="Helvetica" charset="0"/>
                <a:cs typeface="Helvetica" charset="0"/>
                <a:sym typeface="Helvetica" charset="0"/>
              </a:defRPr>
            </a:lvl5pPr>
            <a:lvl6pPr marL="2514600" indent="-228600" defTabSz="406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06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06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06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sz="3600">
                <a:latin typeface="Calibri" charset="0"/>
                <a:ea typeface="Calibri" charset="0"/>
                <a:cs typeface="Calibri" charset="0"/>
                <a:sym typeface="Calibri" charset="0"/>
              </a:rPr>
              <a:t>youcubed.org</a:t>
            </a:r>
          </a:p>
          <a:p>
            <a:pPr algn="ctr" eaLnBrk="1"/>
            <a:r>
              <a:rPr lang="en-US" altLang="en-US" sz="3600">
                <a:latin typeface="Calibri" charset="0"/>
                <a:ea typeface="Calibri" charset="0"/>
                <a:cs typeface="Calibri" charset="0"/>
                <a:sym typeface="Calibri" charset="0"/>
              </a:rPr>
              <a:t>nctm.org</a:t>
            </a:r>
          </a:p>
          <a:p>
            <a:pPr algn="ctr" eaLnBrk="1"/>
            <a:r>
              <a:rPr lang="en-US" altLang="en-US" sz="3600">
                <a:latin typeface="Calibri" charset="0"/>
                <a:ea typeface="Calibri" charset="0"/>
                <a:cs typeface="Calibri" charset="0"/>
                <a:sym typeface="Calibri" charset="0"/>
              </a:rPr>
              <a:t>nrich.maths.org</a:t>
            </a:r>
            <a:endParaRPr lang="en-US" altLang="en-US"/>
          </a:p>
        </p:txBody>
      </p:sp>
      <p:sp>
        <p:nvSpPr>
          <p:cNvPr id="19459" name="TextBox 3"/>
          <p:cNvSpPr txBox="1">
            <a:spLocks noChangeArrowheads="1"/>
          </p:cNvSpPr>
          <p:nvPr/>
        </p:nvSpPr>
        <p:spPr bwMode="auto">
          <a:xfrm>
            <a:off x="28575" y="5880100"/>
            <a:ext cx="49530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a:solidFill>
                  <a:schemeClr val="bg1"/>
                </a:solidFill>
                <a:latin typeface="Lucida Grande" charset="0"/>
                <a:ea typeface="Lucida Grande" charset="0"/>
                <a:cs typeface="Lucida Grande" charset="0"/>
                <a:sym typeface="Lucida Grande" charset="0"/>
              </a:rPr>
              <a:t>The Internet Messenger by Buky Schwartz/ Dr. Avishai Teicher Pikiwiki Israel/ June 15, 2013/Photo URL https://en.wikipedia.org/wiki/Internet#/media/File:PikiWiki_Israel_32304_The_Internet_Messenger_by_Buky_Schwartz.JPG</a:t>
            </a:r>
            <a:endParaRPr lang="en-US" altLang="en-US">
              <a:solidFill>
                <a:schemeClr val="bg1"/>
              </a:solidFill>
            </a:endParaRPr>
          </a:p>
          <a:p>
            <a:pPr algn="ctr" eaLnBrk="1"/>
            <a:endParaRPr lang="en-US" altLang="en-US">
              <a:solidFill>
                <a:schemeClr val="bg1"/>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23813" y="614363"/>
            <a:ext cx="3276601" cy="4013200"/>
          </a:xfrm>
        </p:spPr>
        <p:txBody>
          <a:bodyPr/>
          <a:lstStyle/>
          <a:p>
            <a:pPr algn="ctr" defTabSz="914400" eaLnBrk="1"/>
            <a:r>
              <a:rPr lang="en-US" altLang="en-US" sz="4000">
                <a:latin typeface="Calibri" charset="0"/>
                <a:ea typeface="Calibri" charset="0"/>
                <a:cs typeface="Calibri" charset="0"/>
                <a:sym typeface="Calibri" charset="0"/>
              </a:rPr>
              <a:t>What words or phrases come to mind when you think of “cognitive rigor”?</a:t>
            </a:r>
            <a:endParaRPr lang="en-US" altLang="en-US" sz="4000"/>
          </a:p>
        </p:txBody>
      </p:sp>
      <p:pic>
        <p:nvPicPr>
          <p:cNvPr id="614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06775" y="673100"/>
            <a:ext cx="5189538" cy="397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457200" y="168275"/>
            <a:ext cx="8229600" cy="1355725"/>
          </a:xfrm>
        </p:spPr>
        <p:txBody>
          <a:bodyPr/>
          <a:lstStyle/>
          <a:p>
            <a:pPr eaLnBrk="1"/>
            <a:r>
              <a:rPr lang="en-US" altLang="en-US" sz="4800" b="1">
                <a:solidFill>
                  <a:srgbClr val="00BA63"/>
                </a:solidFill>
              </a:rPr>
              <a:t>Bloom</a:t>
            </a:r>
            <a:r>
              <a:rPr lang="en-US" altLang="en-US" sz="4800" b="1">
                <a:solidFill>
                  <a:srgbClr val="000000"/>
                </a:solidFill>
              </a:rPr>
              <a:t> vs </a:t>
            </a:r>
            <a:r>
              <a:rPr lang="en-US" altLang="en-US" sz="4800" b="1">
                <a:solidFill>
                  <a:srgbClr val="0085CC"/>
                </a:solidFill>
              </a:rPr>
              <a:t>Webb</a:t>
            </a:r>
            <a:endParaRPr lang="en-US" altLang="en-US"/>
          </a:p>
        </p:txBody>
      </p:sp>
      <p:sp>
        <p:nvSpPr>
          <p:cNvPr id="13314" name="Rectangle 2"/>
          <p:cNvSpPr>
            <a:spLocks noGrp="1" noChangeArrowheads="1"/>
          </p:cNvSpPr>
          <p:nvPr>
            <p:ph type="body" idx="1"/>
          </p:nvPr>
        </p:nvSpPr>
        <p:spPr>
          <a:xfrm>
            <a:off x="165100" y="1435100"/>
            <a:ext cx="8763000" cy="5334000"/>
          </a:xfrm>
        </p:spPr>
        <p:txBody>
          <a:bodyPr/>
          <a:lstStyle/>
          <a:p>
            <a:pPr marL="382588" indent="-342900" defTabSz="914400" eaLnBrk="1">
              <a:spcBef>
                <a:spcPts val="700"/>
              </a:spcBef>
              <a:buClr>
                <a:srgbClr val="00BA63"/>
              </a:buClr>
              <a:buFontTx/>
              <a:buChar char="•"/>
            </a:pPr>
            <a:r>
              <a:rPr lang="en-US" altLang="en-US" sz="4200" b="1">
                <a:solidFill>
                  <a:srgbClr val="00BA63"/>
                </a:solidFill>
                <a:latin typeface="Calibri" charset="0"/>
                <a:ea typeface="Calibri" charset="0"/>
                <a:cs typeface="Calibri" charset="0"/>
                <a:sym typeface="Calibri" charset="0"/>
              </a:rPr>
              <a:t>Bloom</a:t>
            </a:r>
            <a:r>
              <a:rPr lang="en-US" altLang="en-US" sz="4200">
                <a:latin typeface="Calibri" charset="0"/>
                <a:ea typeface="Calibri" charset="0"/>
                <a:cs typeface="Calibri" charset="0"/>
                <a:sym typeface="Calibri" charset="0"/>
              </a:rPr>
              <a:t> – What </a:t>
            </a:r>
            <a:r>
              <a:rPr lang="en-US" altLang="en-US" sz="4200" u="sng">
                <a:latin typeface="Calibri" charset="0"/>
                <a:ea typeface="Calibri" charset="0"/>
                <a:cs typeface="Calibri" charset="0"/>
                <a:sym typeface="Calibri" charset="0"/>
              </a:rPr>
              <a:t>type of thinking </a:t>
            </a:r>
            <a:r>
              <a:rPr lang="en-US" altLang="en-US" sz="4200">
                <a:latin typeface="Calibri" charset="0"/>
                <a:ea typeface="Calibri" charset="0"/>
                <a:cs typeface="Calibri" charset="0"/>
                <a:sym typeface="Calibri" charset="0"/>
              </a:rPr>
              <a:t>(verbs) is needed to complete a task?</a:t>
            </a:r>
          </a:p>
          <a:p>
            <a:pPr marL="382588" indent="-342900" defTabSz="914400" eaLnBrk="1">
              <a:spcBef>
                <a:spcPts val="700"/>
              </a:spcBef>
              <a:buClr>
                <a:srgbClr val="0085CC"/>
              </a:buClr>
              <a:buFontTx/>
              <a:buChar char="•"/>
            </a:pPr>
            <a:r>
              <a:rPr lang="en-US" altLang="en-US" sz="4200" b="1">
                <a:solidFill>
                  <a:srgbClr val="0085CC"/>
                </a:solidFill>
                <a:latin typeface="Calibri" charset="0"/>
                <a:ea typeface="Calibri" charset="0"/>
                <a:cs typeface="Calibri" charset="0"/>
                <a:sym typeface="Calibri" charset="0"/>
              </a:rPr>
              <a:t>Webb</a:t>
            </a:r>
            <a:r>
              <a:rPr lang="en-US" altLang="en-US" sz="4200">
                <a:latin typeface="Calibri" charset="0"/>
                <a:ea typeface="Calibri" charset="0"/>
                <a:cs typeface="Calibri" charset="0"/>
                <a:sym typeface="Calibri" charset="0"/>
              </a:rPr>
              <a:t> – </a:t>
            </a:r>
            <a:r>
              <a:rPr lang="en-US" altLang="en-US" sz="4200" u="sng">
                <a:latin typeface="Calibri" charset="0"/>
                <a:ea typeface="Calibri" charset="0"/>
                <a:cs typeface="Calibri" charset="0"/>
                <a:sym typeface="Calibri" charset="0"/>
              </a:rPr>
              <a:t>How deeply </a:t>
            </a:r>
            <a:r>
              <a:rPr lang="en-US" altLang="en-US" sz="4200">
                <a:latin typeface="Calibri" charset="0"/>
                <a:ea typeface="Calibri" charset="0"/>
                <a:cs typeface="Calibri" charset="0"/>
                <a:sym typeface="Calibri" charset="0"/>
              </a:rPr>
              <a:t>do you have to understand the content to successfully interact with it? How complex is the content?</a:t>
            </a:r>
            <a:endParaRPr lang="en-US" altLang="en-US"/>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p:txBody>
          <a:bodyPr/>
          <a:lstStyle/>
          <a:p>
            <a:pPr eaLnBrk="1"/>
            <a:endParaRPr lang="en-US" altLang="en-US" sz="4400">
              <a:solidFill>
                <a:srgbClr val="000000"/>
              </a:solidFill>
              <a:latin typeface="Arial" charset="0"/>
              <a:ea typeface="Arial" charset="0"/>
              <a:cs typeface="Arial" charset="0"/>
              <a:sym typeface="Arial" charset="0"/>
            </a:endParaRPr>
          </a:p>
        </p:txBody>
      </p:sp>
      <p:sp>
        <p:nvSpPr>
          <p:cNvPr id="15362" name="Rectangle 2"/>
          <p:cNvSpPr>
            <a:spLocks noGrp="1" noChangeArrowheads="1"/>
          </p:cNvSpPr>
          <p:nvPr>
            <p:ph type="body" idx="1"/>
          </p:nvPr>
        </p:nvSpPr>
        <p:spPr/>
        <p:txBody>
          <a:bodyPr/>
          <a:lstStyle/>
          <a:p>
            <a:pPr marL="382588" indent="-342900" defTabSz="914400" eaLnBrk="1">
              <a:spcBef>
                <a:spcPts val="700"/>
              </a:spcBef>
              <a:buFontTx/>
              <a:buChar char="•"/>
            </a:pPr>
            <a:endParaRPr lang="en-US" altLang="en-US" sz="3200">
              <a:latin typeface="Arial" charset="0"/>
              <a:ea typeface="Arial" charset="0"/>
              <a:cs typeface="Arial" charset="0"/>
              <a:sym typeface="Arial" charset="0"/>
            </a:endParaRPr>
          </a:p>
        </p:txBody>
      </p:sp>
      <p:sp>
        <p:nvSpPr>
          <p:cNvPr id="15363" name="AutoShape 3"/>
          <p:cNvSpPr>
            <a:spLocks/>
          </p:cNvSpPr>
          <p:nvPr/>
        </p:nvSpPr>
        <p:spPr bwMode="auto">
          <a:xfrm>
            <a:off x="7462838" y="6245225"/>
            <a:ext cx="312737"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584200">
              <a:defRPr sz="1200">
                <a:solidFill>
                  <a:srgbClr val="000000"/>
                </a:solidFill>
                <a:latin typeface="Helvetica" charset="0"/>
                <a:ea typeface="Helvetica" charset="0"/>
                <a:cs typeface="Helvetica" charset="0"/>
                <a:sym typeface="Helvetica" charset="0"/>
              </a:defRPr>
            </a:lvl1pPr>
            <a:lvl2pPr marL="742950" indent="-285750" defTabSz="584200">
              <a:defRPr sz="1200">
                <a:solidFill>
                  <a:srgbClr val="000000"/>
                </a:solidFill>
                <a:latin typeface="Helvetica" charset="0"/>
                <a:ea typeface="Helvetica" charset="0"/>
                <a:cs typeface="Helvetica" charset="0"/>
                <a:sym typeface="Helvetica" charset="0"/>
              </a:defRPr>
            </a:lvl2pPr>
            <a:lvl3pPr marL="1143000" indent="-228600" defTabSz="584200">
              <a:defRPr sz="1200">
                <a:solidFill>
                  <a:srgbClr val="000000"/>
                </a:solidFill>
                <a:latin typeface="Helvetica" charset="0"/>
                <a:ea typeface="Helvetica" charset="0"/>
                <a:cs typeface="Helvetica" charset="0"/>
                <a:sym typeface="Helvetica" charset="0"/>
              </a:defRPr>
            </a:lvl3pPr>
            <a:lvl4pPr marL="1600200" indent="-228600" defTabSz="584200">
              <a:defRPr sz="1200">
                <a:solidFill>
                  <a:srgbClr val="000000"/>
                </a:solidFill>
                <a:latin typeface="Helvetica" charset="0"/>
                <a:ea typeface="Helvetica" charset="0"/>
                <a:cs typeface="Helvetica" charset="0"/>
                <a:sym typeface="Helvetica" charset="0"/>
              </a:defRPr>
            </a:lvl4pPr>
            <a:lvl5pPr marL="2057400" indent="-228600" defTabSz="584200">
              <a:defRPr sz="1200">
                <a:solidFill>
                  <a:srgbClr val="000000"/>
                </a:solidFill>
                <a:latin typeface="Helvetica" charset="0"/>
                <a:ea typeface="Helvetica" charset="0"/>
                <a:cs typeface="Helvetica" charset="0"/>
                <a:sym typeface="Helvetica" charset="0"/>
              </a:defRPr>
            </a:lvl5pPr>
            <a:lvl6pPr marL="25146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62AADBC6-EF59-484F-A3A0-F127405646BC}" type="slidenum">
              <a:rPr lang="en-US" altLang="en-US" sz="1400">
                <a:latin typeface="Arial" charset="0"/>
                <a:ea typeface="Arial" charset="0"/>
                <a:cs typeface="Arial" charset="0"/>
                <a:sym typeface="Arial" charset="0"/>
              </a:rPr>
              <a:pPr algn="ctr" eaLnBrk="1"/>
              <a:t>4</a:t>
            </a:fld>
            <a:endParaRPr lang="en-US" altLang="en-US"/>
          </a:p>
        </p:txBody>
      </p:sp>
      <p:pic>
        <p:nvPicPr>
          <p:cNvPr id="15364" name="Picture 4" descr="Blooms vs Webb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821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body" idx="1"/>
          </p:nvPr>
        </p:nvSpPr>
        <p:spPr>
          <a:xfrm>
            <a:off x="863600" y="3517900"/>
            <a:ext cx="7416800" cy="3378200"/>
          </a:xfrm>
        </p:spPr>
        <p:txBody>
          <a:bodyPr/>
          <a:lstStyle/>
          <a:p>
            <a:pPr defTabSz="914400" eaLnBrk="1"/>
            <a:r>
              <a:rPr lang="en-US" altLang="en-US" sz="3600">
                <a:latin typeface="Calibri" charset="0"/>
                <a:ea typeface="Calibri" charset="0"/>
                <a:cs typeface="Calibri" charset="0"/>
                <a:sym typeface="Calibri" charset="0"/>
              </a:rPr>
              <a:t>Read the first page of the article.</a:t>
            </a:r>
          </a:p>
          <a:p>
            <a:pPr defTabSz="914400" eaLnBrk="1"/>
            <a:r>
              <a:rPr lang="en-US" altLang="en-US" sz="3600">
                <a:latin typeface="Calibri" charset="0"/>
                <a:ea typeface="Calibri" charset="0"/>
                <a:cs typeface="Calibri" charset="0"/>
                <a:sym typeface="Calibri" charset="0"/>
              </a:rPr>
              <a:t>Think about a level 3 or 4 task you have implemented in your classroom and be prepared to discuss successes and challenges with your table group.</a:t>
            </a:r>
            <a:endParaRPr lang="en-US" altLang="en-US"/>
          </a:p>
        </p:txBody>
      </p:sp>
      <p:pic>
        <p:nvPicPr>
          <p:cNvPr id="17410" name="Picture 2" descr="Screen Shot 2015-08-04 at 8.44.53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900" y="149225"/>
            <a:ext cx="4560888" cy="285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7411" name="AutoShape 3"/>
          <p:cNvSpPr>
            <a:spLocks/>
          </p:cNvSpPr>
          <p:nvPr/>
        </p:nvSpPr>
        <p:spPr bwMode="auto">
          <a:xfrm>
            <a:off x="5689600" y="723900"/>
            <a:ext cx="2578100" cy="283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defTabSz="914400" eaLnBrk="1"/>
            <a:r>
              <a:rPr lang="en-US" altLang="en-US" sz="3600">
                <a:latin typeface="Calibri" charset="0"/>
                <a:ea typeface="Calibri" charset="0"/>
                <a:cs typeface="Calibri" charset="0"/>
                <a:sym typeface="Calibri" charset="0"/>
              </a:rPr>
              <a:t>Choose one task to share with larger group.</a:t>
            </a:r>
            <a:endParaRPr lang="en-US" altLang="en-US"/>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0"/>
            <a:ext cx="12233275"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AutoShape 2"/>
          <p:cNvSpPr>
            <a:spLocks/>
          </p:cNvSpPr>
          <p:nvPr/>
        </p:nvSpPr>
        <p:spPr bwMode="auto">
          <a:xfrm>
            <a:off x="7462838" y="6245225"/>
            <a:ext cx="312737"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584200">
              <a:defRPr sz="1200">
                <a:solidFill>
                  <a:srgbClr val="000000"/>
                </a:solidFill>
                <a:latin typeface="Helvetica" charset="0"/>
                <a:ea typeface="Helvetica" charset="0"/>
                <a:cs typeface="Helvetica" charset="0"/>
                <a:sym typeface="Helvetica" charset="0"/>
              </a:defRPr>
            </a:lvl1pPr>
            <a:lvl2pPr marL="742950" indent="-285750" defTabSz="584200">
              <a:defRPr sz="1200">
                <a:solidFill>
                  <a:srgbClr val="000000"/>
                </a:solidFill>
                <a:latin typeface="Helvetica" charset="0"/>
                <a:ea typeface="Helvetica" charset="0"/>
                <a:cs typeface="Helvetica" charset="0"/>
                <a:sym typeface="Helvetica" charset="0"/>
              </a:defRPr>
            </a:lvl2pPr>
            <a:lvl3pPr marL="1143000" indent="-228600" defTabSz="584200">
              <a:defRPr sz="1200">
                <a:solidFill>
                  <a:srgbClr val="000000"/>
                </a:solidFill>
                <a:latin typeface="Helvetica" charset="0"/>
                <a:ea typeface="Helvetica" charset="0"/>
                <a:cs typeface="Helvetica" charset="0"/>
                <a:sym typeface="Helvetica" charset="0"/>
              </a:defRPr>
            </a:lvl3pPr>
            <a:lvl4pPr marL="1600200" indent="-228600" defTabSz="584200">
              <a:defRPr sz="1200">
                <a:solidFill>
                  <a:srgbClr val="000000"/>
                </a:solidFill>
                <a:latin typeface="Helvetica" charset="0"/>
                <a:ea typeface="Helvetica" charset="0"/>
                <a:cs typeface="Helvetica" charset="0"/>
                <a:sym typeface="Helvetica" charset="0"/>
              </a:defRPr>
            </a:lvl4pPr>
            <a:lvl5pPr marL="2057400" indent="-228600" defTabSz="584200">
              <a:defRPr sz="1200">
                <a:solidFill>
                  <a:srgbClr val="000000"/>
                </a:solidFill>
                <a:latin typeface="Helvetica" charset="0"/>
                <a:ea typeface="Helvetica" charset="0"/>
                <a:cs typeface="Helvetica" charset="0"/>
                <a:sym typeface="Helvetica" charset="0"/>
              </a:defRPr>
            </a:lvl5pPr>
            <a:lvl6pPr marL="25146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FDF91E5C-C6AB-1547-A6BA-7142881149CB}" type="slidenum">
              <a:rPr lang="en-US" altLang="en-US" sz="1400">
                <a:latin typeface="Arial" charset="0"/>
                <a:ea typeface="Arial" charset="0"/>
                <a:cs typeface="Arial" charset="0"/>
                <a:sym typeface="Arial" charset="0"/>
              </a:rPr>
              <a:pPr algn="ctr" eaLnBrk="1"/>
              <a:t>6</a:t>
            </a:fld>
            <a:endParaRPr lang="en-US" altLang="en-US"/>
          </a:p>
        </p:txBody>
      </p:sp>
      <p:sp>
        <p:nvSpPr>
          <p:cNvPr id="19460" name="AutoShape 4"/>
          <p:cNvSpPr>
            <a:spLocks/>
          </p:cNvSpPr>
          <p:nvPr/>
        </p:nvSpPr>
        <p:spPr bwMode="auto">
          <a:xfrm>
            <a:off x="-322263" y="1600200"/>
            <a:ext cx="10075863" cy="2438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rgbClr val="000000"/>
          </a:solidFill>
          <a:ln>
            <a:noFill/>
          </a:ln>
          <a:effectLst/>
          <a:extLst/>
        </p:spPr>
        <p:txBody>
          <a:bodyPr lIns="0" tIns="0" rIns="0" bIns="0" anchor="ctr"/>
          <a:lstStyle>
            <a:lvl1pPr marL="39688">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defTabSz="914400" eaLnBrk="1"/>
            <a:r>
              <a:rPr lang="en-US" altLang="en-US" sz="7200" dirty="0">
                <a:solidFill>
                  <a:schemeClr val="bg1"/>
                </a:solidFill>
                <a:latin typeface="Calibri" charset="0"/>
                <a:ea typeface="Calibri" charset="0"/>
                <a:cs typeface="Calibri" charset="0"/>
                <a:sym typeface="Calibri" charset="0"/>
              </a:rPr>
              <a:t>Share level 3 or 4 tasks</a:t>
            </a:r>
            <a:endParaRPr lang="en-US" altLang="en-US" sz="7200" dirty="0">
              <a:solidFill>
                <a:schemeClr val="bg1"/>
              </a:solidFill>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body" idx="1"/>
          </p:nvPr>
        </p:nvSpPr>
        <p:spPr>
          <a:xfrm>
            <a:off x="863600" y="3517900"/>
            <a:ext cx="7416800" cy="3378200"/>
          </a:xfrm>
        </p:spPr>
        <p:txBody>
          <a:bodyPr/>
          <a:lstStyle/>
          <a:p>
            <a:pPr defTabSz="914400" eaLnBrk="1"/>
            <a:r>
              <a:rPr lang="en-US" altLang="en-US" sz="3600">
                <a:latin typeface="Calibri" charset="0"/>
                <a:ea typeface="Calibri" charset="0"/>
                <a:cs typeface="Calibri" charset="0"/>
                <a:sym typeface="Calibri" charset="0"/>
              </a:rPr>
              <a:t>Read the second page of the article.</a:t>
            </a:r>
          </a:p>
          <a:p>
            <a:pPr defTabSz="914400" eaLnBrk="1"/>
            <a:r>
              <a:rPr lang="en-US" altLang="en-US" sz="3600">
                <a:latin typeface="Calibri" charset="0"/>
                <a:ea typeface="Calibri" charset="0"/>
                <a:cs typeface="Calibri" charset="0"/>
                <a:sym typeface="Calibri" charset="0"/>
              </a:rPr>
              <a:t>Individually sort tasks into DOK levels.</a:t>
            </a:r>
          </a:p>
          <a:p>
            <a:pPr defTabSz="914400" eaLnBrk="1"/>
            <a:r>
              <a:rPr lang="en-US" altLang="en-US" sz="3600">
                <a:latin typeface="Calibri" charset="0"/>
                <a:ea typeface="Calibri" charset="0"/>
                <a:cs typeface="Calibri" charset="0"/>
                <a:sym typeface="Calibri" charset="0"/>
              </a:rPr>
              <a:t>Discuss your decisions with your table group.</a:t>
            </a:r>
            <a:endParaRPr lang="en-US" altLang="en-US"/>
          </a:p>
        </p:txBody>
      </p:sp>
      <p:pic>
        <p:nvPicPr>
          <p:cNvPr id="20482" name="Picture 2" descr="Screen Shot 2015-08-04 at 8.44.53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900" y="149225"/>
            <a:ext cx="4560888" cy="285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889000" y="127000"/>
            <a:ext cx="7353300" cy="1816100"/>
          </a:xfrm>
        </p:spPr>
        <p:txBody>
          <a:bodyPr/>
          <a:lstStyle/>
          <a:p>
            <a:pPr marL="0" defTabSz="647700" eaLnBrk="1"/>
            <a:endParaRPr lang="en-US" altLang="en-US" sz="5800">
              <a:solidFill>
                <a:srgbClr val="000000"/>
              </a:solidFill>
            </a:endParaRPr>
          </a:p>
        </p:txBody>
      </p:sp>
      <p:sp>
        <p:nvSpPr>
          <p:cNvPr id="25602" name="Rectangle 2"/>
          <p:cNvSpPr>
            <a:spLocks noGrp="1" noChangeArrowheads="1"/>
          </p:cNvSpPr>
          <p:nvPr>
            <p:ph type="body" idx="1"/>
          </p:nvPr>
        </p:nvSpPr>
        <p:spPr/>
        <p:txBody>
          <a:bodyPr/>
          <a:lstStyle/>
          <a:p>
            <a:pPr marL="152400" defTabSz="647700" eaLnBrk="1">
              <a:spcBef>
                <a:spcPts val="2700"/>
              </a:spcBef>
              <a:buClr>
                <a:srgbClr val="000000"/>
              </a:buClr>
            </a:pPr>
            <a:r>
              <a:rPr lang="en-US" altLang="en-US" sz="2200">
                <a:latin typeface="Calibri" charset="0"/>
                <a:ea typeface="Calibri" charset="0"/>
                <a:cs typeface="Calibri" charset="0"/>
                <a:sym typeface="Calibri" charset="0"/>
              </a:rPr>
              <a:t>	</a:t>
            </a:r>
            <a:r>
              <a:rPr lang="en-US" altLang="en-US" sz="3200">
                <a:latin typeface="Calibri" charset="0"/>
                <a:ea typeface="Calibri" charset="0"/>
                <a:cs typeface="Calibri" charset="0"/>
                <a:sym typeface="Calibri" charset="0"/>
              </a:rPr>
              <a:t>“Not all tasks are created equal, and </a:t>
            </a:r>
            <a:r>
              <a:rPr lang="en-US" altLang="en-US" sz="3200" i="1">
                <a:latin typeface="Calibri" charset="0"/>
                <a:ea typeface="Calibri" charset="0"/>
                <a:cs typeface="Calibri" charset="0"/>
                <a:sym typeface="Calibri" charset="0"/>
              </a:rPr>
              <a:t>different tasks will provoke different levels and kinds of student thinking.”</a:t>
            </a:r>
          </a:p>
          <a:p>
            <a:pPr marL="152400" defTabSz="647700" eaLnBrk="1">
              <a:spcBef>
                <a:spcPts val="2700"/>
              </a:spcBef>
              <a:buClr>
                <a:srgbClr val="000000"/>
              </a:buClr>
            </a:pPr>
            <a:endParaRPr lang="en-US" altLang="en-US" sz="2200" i="1">
              <a:latin typeface="Calibri" charset="0"/>
              <a:ea typeface="Calibri" charset="0"/>
              <a:cs typeface="Calibri" charset="0"/>
              <a:sym typeface="Calibri" charset="0"/>
            </a:endParaRPr>
          </a:p>
          <a:p>
            <a:pPr marL="152400" defTabSz="647700" eaLnBrk="1">
              <a:spcBef>
                <a:spcPts val="2700"/>
              </a:spcBef>
              <a:buClr>
                <a:srgbClr val="000000"/>
              </a:buClr>
            </a:pPr>
            <a:r>
              <a:rPr lang="en-US" altLang="en-US">
                <a:latin typeface="Calibri" charset="0"/>
                <a:ea typeface="Calibri" charset="0"/>
                <a:cs typeface="Calibri" charset="0"/>
                <a:sym typeface="Calibri" charset="0"/>
              </a:rPr>
              <a:t>					(Stein, Smith, Henningsen, &amp; Silver, 2000)</a:t>
            </a:r>
            <a:endParaRPr lang="en-US" altLang="en-US"/>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descr="droppedImage.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2300" y="304800"/>
            <a:ext cx="6248400" cy="624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6626" name="Rectangle 2"/>
          <p:cNvSpPr>
            <a:spLocks noGrp="1" noChangeArrowheads="1"/>
          </p:cNvSpPr>
          <p:nvPr>
            <p:ph type="title"/>
          </p:nvPr>
        </p:nvSpPr>
        <p:spPr>
          <a:xfrm>
            <a:off x="4965700" y="723900"/>
            <a:ext cx="3962400" cy="2070100"/>
          </a:xfrm>
        </p:spPr>
        <p:txBody>
          <a:bodyPr/>
          <a:lstStyle/>
          <a:p>
            <a:pPr marL="0" defTabSz="647700" eaLnBrk="1"/>
            <a:r>
              <a:rPr lang="en-US" altLang="en-US" sz="3600">
                <a:solidFill>
                  <a:srgbClr val="000000"/>
                </a:solidFill>
              </a:rPr>
              <a:t>Math Task Analysis</a:t>
            </a:r>
            <a:endParaRPr lang="en-US" altLang="en-US"/>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
      <a:dk1>
        <a:srgbClr val="FFFFFF"/>
      </a:dk1>
      <a:lt1>
        <a:srgbClr val="FFFFFF"/>
      </a:lt1>
      <a:dk2>
        <a:srgbClr val="DCDEE0"/>
      </a:dk2>
      <a:lt2>
        <a:srgbClr val="53585F"/>
      </a:lt2>
      <a:accent1>
        <a:srgbClr val="0365C0"/>
      </a:accent1>
      <a:accent2>
        <a:srgbClr val="00882B"/>
      </a:accent2>
      <a:accent3>
        <a:srgbClr val="FFFFFF"/>
      </a:accent3>
      <a:accent4>
        <a:srgbClr val="DADADA"/>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FFFFFF"/>
      </a:dk1>
      <a:lt1>
        <a:srgbClr val="FFFFFF"/>
      </a:lt1>
      <a:dk2>
        <a:srgbClr val="DCDEE0"/>
      </a:dk2>
      <a:lt2>
        <a:srgbClr val="53585F"/>
      </a:lt2>
      <a:accent1>
        <a:srgbClr val="0365C0"/>
      </a:accent1>
      <a:accent2>
        <a:srgbClr val="00882B"/>
      </a:accent2>
      <a:accent3>
        <a:srgbClr val="FFFFFF"/>
      </a:accent3>
      <a:accent4>
        <a:srgbClr val="DADADA"/>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FFFFFF"/>
      </a:dk1>
      <a:lt1>
        <a:srgbClr val="FFFFFF"/>
      </a:lt1>
      <a:dk2>
        <a:srgbClr val="DCDEE0"/>
      </a:dk2>
      <a:lt2>
        <a:srgbClr val="53585F"/>
      </a:lt2>
      <a:accent1>
        <a:srgbClr val="0365C0"/>
      </a:accent1>
      <a:accent2>
        <a:srgbClr val="00882B"/>
      </a:accent2>
      <a:accent3>
        <a:srgbClr val="FFFFFF"/>
      </a:accent3>
      <a:accent4>
        <a:srgbClr val="DADADA"/>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723</Words>
  <Application>Microsoft Macintosh PowerPoint</Application>
  <PresentationFormat>On-screen Show (4:3)</PresentationFormat>
  <Paragraphs>66</Paragraphs>
  <Slides>10</Slides>
  <Notes>10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10</vt:i4>
      </vt:variant>
    </vt:vector>
  </HeadingPairs>
  <TitlesOfParts>
    <vt:vector size="17" baseType="lpstr">
      <vt:lpstr>Calibri</vt:lpstr>
      <vt:lpstr>Helvetica</vt:lpstr>
      <vt:lpstr>Lucida Grande</vt:lpstr>
      <vt:lpstr>Arial</vt:lpstr>
      <vt:lpstr>Office Theme</vt:lpstr>
      <vt:lpstr>Office Theme</vt:lpstr>
      <vt:lpstr>Office Theme</vt:lpstr>
      <vt:lpstr>PowerPoint Presentation</vt:lpstr>
      <vt:lpstr>PowerPoint Presentation</vt:lpstr>
      <vt:lpstr>Bloom vs Webb</vt:lpstr>
      <vt:lpstr>PowerPoint Presentation</vt:lpstr>
      <vt:lpstr>PowerPoint Presentation</vt:lpstr>
      <vt:lpstr>PowerPoint Presentation</vt:lpstr>
      <vt:lpstr>PowerPoint Presentation</vt:lpstr>
      <vt:lpstr>PowerPoint Presentation</vt:lpstr>
      <vt:lpstr>Math Task Analysis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6</cp:revision>
  <dcterms:modified xsi:type="dcterms:W3CDTF">2016-01-25T01:52:20Z</dcterms:modified>
</cp:coreProperties>
</file>